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25E3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20281-157A-4F90-B74C-CD04A9B5E1C9}" type="datetimeFigureOut">
              <a:rPr lang="fr-FR" smtClean="0"/>
              <a:pPr/>
              <a:t>03/10/2012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118ED-1034-44BD-8A57-671B1525F46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118ED-1034-44BD-8A57-671B1525F46B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00109D-528D-4702-9521-CC4A8BC28394}" type="datetimeFigureOut">
              <a:rPr lang="fr-FR" smtClean="0"/>
              <a:pPr>
                <a:defRPr/>
              </a:pPr>
              <a:t>03/10/2012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24F3C1-663A-4728-9CCA-926D2F3C609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E355ED-72A9-48AE-9D0F-C6B5E38AB38B}" type="datetimeFigureOut">
              <a:rPr lang="fr-FR" smtClean="0"/>
              <a:pPr>
                <a:defRPr/>
              </a:pPr>
              <a:t>03/10/2012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DF6E8B-1A8F-4825-B24A-F31B6F2A4AC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1BDDE3-EF1C-47E5-B3AE-71E057C0FF85}" type="datetimeFigureOut">
              <a:rPr lang="fr-FR" smtClean="0"/>
              <a:pPr>
                <a:defRPr/>
              </a:pPr>
              <a:t>03/10/2012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DD7B42-B814-4DEF-B577-EA693C237478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E2F5B2-DABA-4531-ACB1-B883EDE152B3}" type="datetimeFigureOut">
              <a:rPr lang="fr-FR" smtClean="0"/>
              <a:pPr>
                <a:defRPr/>
              </a:pPr>
              <a:t>03/10/2012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413D31-FA46-4D4A-9CD0-60CB4D634B3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F71432-1EAC-41A6-B96F-D903F768D53E}" type="datetimeFigureOut">
              <a:rPr lang="fr-FR" smtClean="0"/>
              <a:pPr>
                <a:defRPr/>
              </a:pPr>
              <a:t>03/10/2012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3A4690-2917-41EC-9376-6F8B94EEFE7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53C91A-DC07-421F-BC24-767BC80EA5AB}" type="datetimeFigureOut">
              <a:rPr lang="fr-FR" smtClean="0"/>
              <a:pPr>
                <a:defRPr/>
              </a:pPr>
              <a:t>03/10/2012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8CB93C-759F-48C2-8D06-164B35B6E19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FD802A-99D9-4D75-AD38-961C51373409}" type="datetimeFigureOut">
              <a:rPr lang="fr-FR" smtClean="0"/>
              <a:pPr>
                <a:defRPr/>
              </a:pPr>
              <a:t>03/10/2012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08C968-8ECB-4224-A28D-C6E2A8B8C7C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3185D-0B82-45D1-A264-0DB2EB230B54}" type="datetimeFigureOut">
              <a:rPr lang="fr-FR" smtClean="0"/>
              <a:pPr>
                <a:defRPr/>
              </a:pPr>
              <a:t>03/10/2012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31C932-B38D-4845-ACDB-BA424687B90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3C9D51-980C-46B0-BC17-33FCD47EAF49}" type="datetimeFigureOut">
              <a:rPr lang="fr-FR" smtClean="0"/>
              <a:pPr>
                <a:defRPr/>
              </a:pPr>
              <a:t>03/10/2012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46B86A-B969-4607-8E69-E5879B4F0C3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6517B0-B597-41D0-B4F3-C0F7C2B3CF78}" type="datetimeFigureOut">
              <a:rPr lang="fr-FR" smtClean="0"/>
              <a:pPr>
                <a:defRPr/>
              </a:pPr>
              <a:t>03/10/2012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6C5EDE-E1FB-47E3-8A22-2218CD1F5545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628E3C-E55D-42B0-97CF-D0DE42992335}" type="datetimeFigureOut">
              <a:rPr lang="fr-FR" smtClean="0"/>
              <a:pPr>
                <a:defRPr/>
              </a:pPr>
              <a:t>03/10/2012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6FC4F4-A0B5-41D3-B985-1808E47DA95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E12867C-35FB-4F4B-8E57-AE237CBF4448}" type="datetimeFigureOut">
              <a:rPr lang="fr-FR" smtClean="0"/>
              <a:pPr>
                <a:defRPr/>
              </a:pPr>
              <a:t>03/10/2012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42397E6-B43A-4301-B15C-D1B57198BDC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Chapitre I</a:t>
            </a:r>
            <a:endParaRPr lang="fr-F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fr-FR" dirty="0" smtClean="0"/>
              <a:t>Notion De Bases De Données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52"/>
          </a:xfrm>
        </p:spPr>
        <p:txBody>
          <a:bodyPr/>
          <a:lstStyle/>
          <a:p>
            <a:endParaRPr lang="fr-FR" dirty="0" smtClean="0"/>
          </a:p>
          <a:p>
            <a:pPr marL="579437" indent="-514350">
              <a:buClr>
                <a:schemeClr val="accent5">
                  <a:lumMod val="20000"/>
                  <a:lumOff val="80000"/>
                </a:schemeClr>
              </a:buClr>
              <a:buFont typeface="+mj-lt"/>
              <a:buAutoNum type="alphaLcPeriod"/>
            </a:pPr>
            <a:r>
              <a:rPr lang="fr-FR" u="sng" dirty="0" smtClean="0">
                <a:solidFill>
                  <a:schemeClr val="accent6"/>
                </a:solidFill>
                <a:latin typeface="Jokerman" pitchFamily="82" charset="0"/>
              </a:rPr>
              <a:t>L’organisation en papier</a:t>
            </a:r>
            <a:r>
              <a:rPr lang="fr-FR" dirty="0" smtClean="0">
                <a:solidFill>
                  <a:schemeClr val="accent6"/>
                </a:solidFill>
                <a:latin typeface="Jokerman" pitchFamily="82" charset="0"/>
              </a:rPr>
              <a:t> :</a:t>
            </a:r>
          </a:p>
          <a:p>
            <a:pPr>
              <a:buNone/>
            </a:pPr>
            <a:r>
              <a:rPr lang="fr-FR" dirty="0" smtClean="0"/>
              <a:t>Fiches, registre, cahier……</a:t>
            </a:r>
          </a:p>
          <a:p>
            <a:pPr>
              <a:buNone/>
            </a:pPr>
            <a:endParaRPr lang="fr-FR" dirty="0" smtClean="0"/>
          </a:p>
          <a:p>
            <a:pPr>
              <a:buFont typeface="Wingdings 2" pitchFamily="18" charset="2"/>
              <a:buChar char=""/>
            </a:pPr>
            <a:r>
              <a:rPr lang="fr-FR" u="sng" dirty="0" smtClean="0">
                <a:solidFill>
                  <a:srgbClr val="92D050"/>
                </a:solidFill>
                <a:latin typeface="Forte" pitchFamily="66" charset="0"/>
              </a:rPr>
              <a:t>Contraintes :</a:t>
            </a:r>
          </a:p>
          <a:p>
            <a:pPr>
              <a:buNone/>
            </a:pPr>
            <a:endParaRPr lang="fr-FR" u="sng" dirty="0" smtClean="0">
              <a:solidFill>
                <a:srgbClr val="92D050"/>
              </a:solidFill>
              <a:latin typeface="Forte" pitchFamily="66" charset="0"/>
            </a:endParaRPr>
          </a:p>
          <a:p>
            <a:pPr>
              <a:buClr>
                <a:srgbClr val="FFC000"/>
              </a:buClr>
              <a:buFont typeface="Wingdings 2" pitchFamily="18" charset="2"/>
              <a:buChar char="R"/>
            </a:pPr>
            <a:r>
              <a:rPr lang="fr-FR" dirty="0" smtClean="0"/>
              <a:t>Délais de recherche.</a:t>
            </a:r>
          </a:p>
          <a:p>
            <a:pPr>
              <a:buClr>
                <a:srgbClr val="FFC000"/>
              </a:buClr>
              <a:buFont typeface="Wingdings 2" pitchFamily="18" charset="2"/>
              <a:buChar char="R"/>
            </a:pPr>
            <a:r>
              <a:rPr lang="fr-FR" dirty="0" smtClean="0"/>
              <a:t>Problème de sécurité.</a:t>
            </a:r>
          </a:p>
          <a:p>
            <a:pPr>
              <a:buClr>
                <a:srgbClr val="FFC000"/>
              </a:buClr>
              <a:buFont typeface="Wingdings 2" pitchFamily="18" charset="2"/>
              <a:buChar char="R"/>
            </a:pPr>
            <a:r>
              <a:rPr lang="fr-FR" dirty="0" smtClean="0"/>
              <a:t>Volume important.</a:t>
            </a:r>
          </a:p>
          <a:p>
            <a:pPr>
              <a:buClr>
                <a:srgbClr val="FFC000"/>
              </a:buClr>
              <a:buFont typeface="Wingdings 2" pitchFamily="18" charset="2"/>
              <a:buChar char="R"/>
            </a:pPr>
            <a:r>
              <a:rPr lang="fr-FR" dirty="0" smtClean="0"/>
              <a:t>Classement et tri difficile.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4160"/>
          </a:xfrm>
        </p:spPr>
        <p:txBody>
          <a:bodyPr>
            <a:normAutofit lnSpcReduction="10000"/>
          </a:bodyPr>
          <a:lstStyle/>
          <a:p>
            <a:pPr marL="579437" indent="-514350">
              <a:buClr>
                <a:schemeClr val="accent5">
                  <a:lumMod val="20000"/>
                  <a:lumOff val="80000"/>
                </a:schemeClr>
              </a:buClr>
              <a:buFont typeface="+mj-lt"/>
              <a:buAutoNum type="alphaLcPeriod" startAt="2"/>
            </a:pPr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  <a:latin typeface="Jokerman" pitchFamily="82" charset="0"/>
              </a:rPr>
              <a:t>L’organisation en fichiers :</a:t>
            </a:r>
          </a:p>
          <a:p>
            <a:pPr>
              <a:buNone/>
            </a:pPr>
            <a:r>
              <a:rPr lang="fr-FR" dirty="0" smtClean="0"/>
              <a:t>Un fichier (file) est un ensemble de </a:t>
            </a:r>
          </a:p>
          <a:p>
            <a:pPr>
              <a:buNone/>
            </a:pPr>
            <a:r>
              <a:rPr lang="fr-FR" dirty="0" smtClean="0"/>
              <a:t>données structurées, stocké sur une </a:t>
            </a:r>
          </a:p>
          <a:p>
            <a:pPr>
              <a:buNone/>
            </a:pPr>
            <a:r>
              <a:rPr lang="fr-FR" dirty="0" smtClean="0"/>
              <a:t>mémoire de masse. Ces données se </a:t>
            </a:r>
          </a:p>
          <a:p>
            <a:pPr>
              <a:buNone/>
            </a:pPr>
            <a:r>
              <a:rPr lang="fr-FR" dirty="0" smtClean="0"/>
              <a:t>présentent sous forme d’enregistrements </a:t>
            </a:r>
          </a:p>
          <a:p>
            <a:pPr>
              <a:buNone/>
            </a:pPr>
            <a:r>
              <a:rPr lang="fr-FR" dirty="0" smtClean="0"/>
              <a:t>(Record).</a:t>
            </a:r>
          </a:p>
          <a:p>
            <a:pPr>
              <a:buFont typeface="Wingdings 2" pitchFamily="18" charset="2"/>
              <a:buChar char="²"/>
            </a:pPr>
            <a:r>
              <a:rPr lang="fr-FR" u="sng" dirty="0" smtClean="0">
                <a:solidFill>
                  <a:srgbClr val="92D050"/>
                </a:solidFill>
                <a:latin typeface="Forte" pitchFamily="66" charset="0"/>
              </a:rPr>
              <a:t>Contraintes :</a:t>
            </a:r>
          </a:p>
          <a:p>
            <a:pPr>
              <a:buClr>
                <a:srgbClr val="FFC000"/>
              </a:buClr>
              <a:buFont typeface="Wingdings 2" pitchFamily="18" charset="2"/>
              <a:buChar char="R"/>
            </a:pPr>
            <a:r>
              <a:rPr lang="fr-FR" u="sng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Lourdeur d’accès aux données</a:t>
            </a:r>
            <a:r>
              <a:rPr lang="fr-FR" dirty="0" smtClean="0"/>
              <a:t> : il faut écrire un programme pour accéder aux données.</a:t>
            </a:r>
          </a:p>
          <a:p>
            <a:pPr>
              <a:buClr>
                <a:srgbClr val="FFC000"/>
              </a:buClr>
              <a:buFont typeface="Wingdings 2" pitchFamily="18" charset="2"/>
              <a:buChar char="R"/>
            </a:pPr>
            <a:r>
              <a:rPr lang="fr-FR" u="sng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Manque de sécurité</a:t>
            </a:r>
            <a:r>
              <a:rPr lang="fr-FR" dirty="0" smtClean="0"/>
              <a:t> : tout programmeur peut accéder aux fichiers.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52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Clr>
                <a:srgbClr val="FFC000"/>
              </a:buClr>
              <a:buFont typeface="Wingdings 2" pitchFamily="18" charset="2"/>
              <a:buChar char="R"/>
            </a:pPr>
            <a:r>
              <a:rPr lang="fr-FR" u="sng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Risque de redondance de données</a:t>
            </a:r>
            <a:r>
              <a:rPr lang="fr-FR" dirty="0" smtClean="0"/>
              <a:t> : les </a:t>
            </a:r>
          </a:p>
          <a:p>
            <a:pPr>
              <a:buClr>
                <a:srgbClr val="FFC000"/>
              </a:buClr>
              <a:buNone/>
            </a:pPr>
            <a:r>
              <a:rPr lang="fr-FR" dirty="0" smtClean="0"/>
              <a:t>mêmes données peuvent être stockées </a:t>
            </a:r>
          </a:p>
          <a:p>
            <a:pPr>
              <a:buClr>
                <a:srgbClr val="FFC000"/>
              </a:buClr>
              <a:buNone/>
            </a:pPr>
            <a:r>
              <a:rPr lang="fr-FR" dirty="0" smtClean="0"/>
              <a:t>dans différents fichiers. Ce qui entraîne</a:t>
            </a:r>
          </a:p>
          <a:p>
            <a:pPr>
              <a:buClr>
                <a:srgbClr val="FFC000"/>
              </a:buClr>
              <a:buNone/>
            </a:pPr>
            <a:r>
              <a:rPr lang="fr-FR" dirty="0" smtClean="0"/>
              <a:t>l’incohérence (les modification peuvent ne</a:t>
            </a:r>
          </a:p>
          <a:p>
            <a:pPr>
              <a:buClr>
                <a:srgbClr val="FFC000"/>
              </a:buClr>
              <a:buNone/>
            </a:pPr>
            <a:r>
              <a:rPr lang="fr-FR" dirty="0" smtClean="0"/>
              <a:t>pas toucher la totalité des copies), en plus</a:t>
            </a:r>
          </a:p>
          <a:p>
            <a:pPr>
              <a:buClr>
                <a:srgbClr val="FFC000"/>
              </a:buClr>
              <a:buNone/>
            </a:pPr>
            <a:r>
              <a:rPr lang="fr-FR" dirty="0" smtClean="0"/>
              <a:t>du gaspillage de l’espace mémoire.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endParaRPr lang="fr-FR" b="1" u="sng" dirty="0" smtClean="0"/>
          </a:p>
          <a:p>
            <a:endParaRPr lang="fr-FR" b="1" u="sng" dirty="0" smtClean="0"/>
          </a:p>
          <a:p>
            <a:pPr>
              <a:buNone/>
            </a:pPr>
            <a:r>
              <a:rPr lang="fr-FR" b="1" u="sng" dirty="0" smtClean="0">
                <a:solidFill>
                  <a:srgbClr val="92D050"/>
                </a:solidFill>
                <a:latin typeface="Snap ITC" pitchFamily="82" charset="0"/>
              </a:rPr>
              <a:t>Conclusion</a:t>
            </a:r>
            <a:r>
              <a:rPr lang="fr-FR" b="1" dirty="0" smtClean="0"/>
              <a:t> </a:t>
            </a:r>
            <a:r>
              <a:rPr lang="fr-FR" b="1" dirty="0" smtClean="0">
                <a:solidFill>
                  <a:srgbClr val="92D050"/>
                </a:solidFill>
              </a:rPr>
              <a:t>:</a:t>
            </a:r>
            <a:endParaRPr lang="fr-FR" dirty="0" smtClean="0">
              <a:solidFill>
                <a:srgbClr val="92D050"/>
              </a:solidFill>
            </a:endParaRPr>
          </a:p>
          <a:p>
            <a:pPr>
              <a:buNone/>
            </a:pPr>
            <a:r>
              <a:rPr lang="fr-FR" dirty="0" smtClean="0"/>
              <a:t>Un système d’information doit être </a:t>
            </a:r>
          </a:p>
          <a:p>
            <a:pPr>
              <a:buNone/>
            </a:pPr>
            <a:r>
              <a:rPr lang="fr-FR" dirty="0" smtClean="0"/>
              <a:t>cohérent, directement accessible et doit </a:t>
            </a:r>
          </a:p>
          <a:p>
            <a:pPr>
              <a:buNone/>
            </a:pPr>
            <a:r>
              <a:rPr lang="fr-FR" dirty="0" smtClean="0"/>
              <a:t>offrir des réponses immédiates aux </a:t>
            </a:r>
          </a:p>
          <a:p>
            <a:pPr>
              <a:buNone/>
            </a:pPr>
            <a:r>
              <a:rPr lang="fr-FR" dirty="0" smtClean="0"/>
              <a:t>questions qui lui sont posées. Ce qui a </a:t>
            </a:r>
          </a:p>
          <a:p>
            <a:pPr>
              <a:buNone/>
            </a:pPr>
            <a:r>
              <a:rPr lang="fr-FR" dirty="0" smtClean="0"/>
              <a:t>donné naissance au concept de base de </a:t>
            </a:r>
          </a:p>
          <a:p>
            <a:pPr>
              <a:buNone/>
            </a:pPr>
            <a:r>
              <a:rPr lang="fr-FR" dirty="0" smtClean="0"/>
              <a:t>données.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>
            <a:normAutofit/>
          </a:bodyPr>
          <a:lstStyle/>
          <a:p>
            <a:pPr marL="1055688" indent="-571500" algn="l">
              <a:buClr>
                <a:schemeClr val="accent4">
                  <a:lumMod val="20000"/>
                  <a:lumOff val="80000"/>
                </a:schemeClr>
              </a:buClr>
              <a:buFont typeface="+mj-lt"/>
              <a:buAutoNum type="romanUcPeriod" startAt="2"/>
            </a:pPr>
            <a:r>
              <a:rPr lang="fr-FR" sz="3200" u="sng" dirty="0" smtClean="0">
                <a:solidFill>
                  <a:schemeClr val="accent4">
                    <a:lumMod val="75000"/>
                  </a:schemeClr>
                </a:solidFill>
                <a:latin typeface="Snap ITC" pitchFamily="82" charset="0"/>
              </a:rPr>
              <a:t>Bases De Données:</a:t>
            </a:r>
            <a:endParaRPr lang="fr-FR" sz="3200" u="sng" dirty="0">
              <a:solidFill>
                <a:schemeClr val="accent4">
                  <a:lumMod val="75000"/>
                </a:schemeClr>
              </a:solidFill>
              <a:latin typeface="Snap ITC" pitchFamily="8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30064"/>
          </a:xfrm>
        </p:spPr>
        <p:txBody>
          <a:bodyPr/>
          <a:lstStyle/>
          <a:p>
            <a:pPr>
              <a:buNone/>
            </a:pPr>
            <a:endParaRPr lang="fr-FR" b="1" u="sng" dirty="0" smtClean="0">
              <a:solidFill>
                <a:srgbClr val="25E3E3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fr-FR" b="1" u="sng" dirty="0" smtClean="0">
                <a:solidFill>
                  <a:srgbClr val="FFFF00"/>
                </a:solidFill>
                <a:latin typeface="Comic Sans MS" pitchFamily="66" charset="0"/>
              </a:rPr>
              <a:t>Activité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 :</a:t>
            </a:r>
            <a:endParaRPr lang="fr-FR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fr-FR" dirty="0" smtClean="0"/>
              <a:t>Soient les trois fiches suivantes représentent </a:t>
            </a:r>
          </a:p>
          <a:p>
            <a:pPr>
              <a:buNone/>
            </a:pPr>
            <a:r>
              <a:rPr lang="fr-FR" dirty="0" smtClean="0"/>
              <a:t>la gestion d’un club vidéo.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51520" y="3717032"/>
          <a:ext cx="8568952" cy="208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4498"/>
                <a:gridCol w="530283"/>
                <a:gridCol w="2875820"/>
                <a:gridCol w="288032"/>
                <a:gridCol w="2880319"/>
              </a:tblGrid>
              <a:tr h="665813"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Fiche Cassette</a:t>
                      </a:r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Fiche Cassette</a:t>
                      </a:r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Fiche Cassette</a:t>
                      </a:r>
                      <a:endParaRPr lang="fr-FR" dirty="0"/>
                    </a:p>
                  </a:txBody>
                  <a:tcPr/>
                </a:tc>
              </a:tr>
              <a:tr h="1422419">
                <a:tc>
                  <a:txBody>
                    <a:bodyPr/>
                    <a:lstStyle/>
                    <a:p>
                      <a:r>
                        <a:rPr kumimoji="0" lang="fr-FR" sz="1800" b="1" u="sng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CodCas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: 1</a:t>
                      </a:r>
                    </a:p>
                    <a:p>
                      <a:r>
                        <a:rPr kumimoji="0" lang="fr-FR" sz="1800" b="1" u="sng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TitreFilm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: Défi</a:t>
                      </a:r>
                    </a:p>
                    <a:p>
                      <a:r>
                        <a:rPr kumimoji="0" lang="fr-FR" sz="1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: Policier</a:t>
                      </a:r>
                    </a:p>
                    <a:p>
                      <a:r>
                        <a:rPr kumimoji="0" lang="fr-FR" sz="1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Disponible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: Oui</a:t>
                      </a:r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u="sng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CodCas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: 2</a:t>
                      </a:r>
                    </a:p>
                    <a:p>
                      <a:r>
                        <a:rPr kumimoji="0" lang="fr-FR" sz="1800" b="1" u="sng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TitreFilm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: Tout le monde</a:t>
                      </a:r>
                    </a:p>
                    <a:p>
                      <a:r>
                        <a:rPr kumimoji="0" lang="fr-FR" sz="1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: Comédie</a:t>
                      </a:r>
                    </a:p>
                    <a:p>
                      <a:r>
                        <a:rPr kumimoji="0" lang="fr-FR" sz="1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Disponible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: Non</a:t>
                      </a:r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u="sng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CodCas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: 3</a:t>
                      </a:r>
                    </a:p>
                    <a:p>
                      <a:r>
                        <a:rPr kumimoji="0" lang="fr-FR" sz="1800" b="1" u="sng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TitreFilm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: Les Aventures</a:t>
                      </a:r>
                    </a:p>
                    <a:p>
                      <a:r>
                        <a:rPr kumimoji="0" lang="fr-FR" sz="1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Type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: Dessins Animés</a:t>
                      </a:r>
                    </a:p>
                    <a:p>
                      <a:r>
                        <a:rPr kumimoji="0" lang="fr-FR" sz="18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Disponible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: Oui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u="sng" dirty="0">
                <a:solidFill>
                  <a:srgbClr val="002060"/>
                </a:solidFill>
                <a:latin typeface="Curlz MT" pitchFamily="82" charset="0"/>
              </a:rPr>
              <a:t>Questions</a:t>
            </a:r>
            <a:r>
              <a:rPr lang="fr-FR" b="1" dirty="0">
                <a:solidFill>
                  <a:srgbClr val="002060"/>
                </a:solidFill>
                <a:latin typeface="Curlz MT" pitchFamily="82" charset="0"/>
              </a:rPr>
              <a:t> </a:t>
            </a:r>
            <a:r>
              <a:rPr lang="fr-FR" dirty="0">
                <a:solidFill>
                  <a:srgbClr val="002060"/>
                </a:solidFill>
              </a:rPr>
              <a:t>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514350" lvl="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fr-FR" dirty="0"/>
              <a:t>Quelles sont les données nécessaires au vendeur pour pouvoir gérer le club vidéo ?</a:t>
            </a:r>
          </a:p>
          <a:p>
            <a:pPr marL="514350" lvl="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fr-FR" dirty="0"/>
              <a:t>Comment trouve-t-on la demande des clients par rapport aux données des fiches cassette ?</a:t>
            </a:r>
          </a:p>
          <a:p>
            <a:pPr marL="514350" lvl="0" indent="-514350">
              <a:buClr>
                <a:schemeClr val="accent2">
                  <a:lumMod val="75000"/>
                </a:schemeClr>
              </a:buClr>
              <a:buFont typeface="+mj-lt"/>
              <a:buAutoNum type="arabicPeriod"/>
            </a:pPr>
            <a:r>
              <a:rPr lang="fr-FR" dirty="0"/>
              <a:t>Soit le tableau suivant : Identifier et intituler les colonnes de ce tableau ?</a:t>
            </a:r>
          </a:p>
          <a:p>
            <a:pPr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67544" y="4653136"/>
          <a:ext cx="7416824" cy="1728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432048">
                <a:tc>
                  <a:txBody>
                    <a:bodyPr/>
                    <a:lstStyle/>
                    <a:p>
                      <a:pPr algn="just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fr-FR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just"/>
                      <a:r>
                        <a:rPr lang="fr-FR" dirty="0" smtClean="0">
                          <a:latin typeface="Ravie" pitchFamily="82" charset="0"/>
                        </a:rPr>
                        <a:t>1</a:t>
                      </a:r>
                      <a:endParaRPr lang="fr-FR" dirty="0">
                        <a:latin typeface="Ravie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77800" algn="l"/>
                          <a:tab pos="590550" algn="l"/>
                        </a:tabLst>
                      </a:pPr>
                      <a:r>
                        <a:rPr lang="fr-FR" sz="1200" dirty="0">
                          <a:latin typeface="Ravie" pitchFamily="82" charset="0"/>
                          <a:ea typeface="Times New Roman"/>
                        </a:rPr>
                        <a:t>Défi	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77800" algn="l"/>
                        </a:tabLst>
                      </a:pPr>
                      <a:r>
                        <a:rPr lang="fr-FR" sz="1200" dirty="0">
                          <a:latin typeface="Ravie" pitchFamily="82" charset="0"/>
                          <a:ea typeface="Times New Roman"/>
                        </a:rPr>
                        <a:t>Policier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77800" algn="l"/>
                        </a:tabLst>
                      </a:pPr>
                      <a:r>
                        <a:rPr lang="fr-FR" sz="1200">
                          <a:latin typeface="Ravie" pitchFamily="82" charset="0"/>
                          <a:ea typeface="Times New Roman"/>
                        </a:rPr>
                        <a:t>Oui</a:t>
                      </a: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/>
                      <a:r>
                        <a:rPr lang="fr-FR" dirty="0" smtClean="0">
                          <a:latin typeface="Ravie" pitchFamily="82" charset="0"/>
                        </a:rPr>
                        <a:t>2</a:t>
                      </a:r>
                      <a:endParaRPr lang="fr-FR" dirty="0">
                        <a:latin typeface="Ravie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77800" algn="l"/>
                        </a:tabLst>
                      </a:pPr>
                      <a:r>
                        <a:rPr lang="fr-FR" sz="1200" dirty="0">
                          <a:latin typeface="Ravie" pitchFamily="82" charset="0"/>
                          <a:ea typeface="Times New Roman"/>
                        </a:rPr>
                        <a:t>Tout le monde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77800" algn="l"/>
                        </a:tabLst>
                      </a:pPr>
                      <a:r>
                        <a:rPr lang="fr-FR" sz="1200" dirty="0">
                          <a:latin typeface="Ravie" pitchFamily="82" charset="0"/>
                          <a:ea typeface="Times New Roman"/>
                        </a:rPr>
                        <a:t>Comédie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77800" algn="l"/>
                        </a:tabLst>
                      </a:pPr>
                      <a:r>
                        <a:rPr lang="fr-FR" sz="1200" dirty="0">
                          <a:latin typeface="Ravie" pitchFamily="82" charset="0"/>
                          <a:ea typeface="Times New Roman"/>
                        </a:rPr>
                        <a:t>Non</a:t>
                      </a: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/>
                      <a:r>
                        <a:rPr lang="fr-FR" dirty="0" smtClean="0">
                          <a:latin typeface="Ravie" pitchFamily="82" charset="0"/>
                        </a:rPr>
                        <a:t>3</a:t>
                      </a:r>
                      <a:endParaRPr lang="fr-FR" dirty="0">
                        <a:latin typeface="Ravie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77800" algn="l"/>
                        </a:tabLst>
                      </a:pPr>
                      <a:r>
                        <a:rPr lang="fr-FR" sz="1200">
                          <a:latin typeface="Ravie" pitchFamily="82" charset="0"/>
                          <a:ea typeface="Times New Roman"/>
                        </a:rPr>
                        <a:t>Les Aventures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77800" algn="l"/>
                        </a:tabLst>
                      </a:pPr>
                      <a:r>
                        <a:rPr lang="fr-FR" sz="1200" dirty="0">
                          <a:latin typeface="Ravie" pitchFamily="82" charset="0"/>
                          <a:ea typeface="Times New Roman"/>
                        </a:rPr>
                        <a:t>Dessins Animés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77800" algn="l"/>
                        </a:tabLst>
                      </a:pPr>
                      <a:r>
                        <a:rPr lang="fr-FR" sz="1200" dirty="0">
                          <a:latin typeface="Ravie" pitchFamily="82" charset="0"/>
                          <a:ea typeface="Times New Roman"/>
                        </a:rPr>
                        <a:t>Oui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lvl="1" indent="-514350" algn="l" rtl="0">
              <a:spcBef>
                <a:spcPct val="0"/>
              </a:spcBef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fr-FR" sz="2800" b="1" u="sng" dirty="0">
                <a:solidFill>
                  <a:schemeClr val="accent6">
                    <a:lumMod val="75000"/>
                  </a:schemeClr>
                </a:solidFill>
                <a:latin typeface="Ravie" pitchFamily="82" charset="0"/>
              </a:rPr>
              <a:t>Définition d’une base de données</a:t>
            </a:r>
            <a:r>
              <a:rPr lang="fr-FR" sz="2800" dirty="0">
                <a:solidFill>
                  <a:schemeClr val="accent6">
                    <a:lumMod val="75000"/>
                  </a:schemeClr>
                </a:solidFill>
                <a:latin typeface="Ravie" pitchFamily="82" charset="0"/>
              </a:rPr>
              <a:t> 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1256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dirty="0"/>
              <a:t>C’est un ensemble de données cohérentes, relatives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à </a:t>
            </a:r>
            <a:r>
              <a:rPr lang="fr-FR" dirty="0"/>
              <a:t>un </a:t>
            </a:r>
            <a:r>
              <a:rPr lang="fr-FR" dirty="0" smtClean="0"/>
              <a:t>domaine </a:t>
            </a:r>
            <a:r>
              <a:rPr lang="fr-FR" dirty="0"/>
              <a:t>donné, non redondantes, structurées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et persistantes</a:t>
            </a:r>
            <a:r>
              <a:rPr lang="fr-FR" dirty="0"/>
              <a:t>.</a:t>
            </a:r>
          </a:p>
          <a:p>
            <a:pPr>
              <a:buNone/>
            </a:pPr>
            <a:r>
              <a:rPr lang="fr-FR" dirty="0" smtClean="0"/>
              <a:t>Ces </a:t>
            </a:r>
            <a:r>
              <a:rPr lang="fr-FR" dirty="0"/>
              <a:t>données </a:t>
            </a:r>
            <a:r>
              <a:rPr lang="fr-FR" dirty="0" smtClean="0"/>
              <a:t>doivent </a:t>
            </a:r>
            <a:r>
              <a:rPr lang="fr-FR" dirty="0"/>
              <a:t>pouvoir être utilisées par des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programmes</a:t>
            </a:r>
            <a:r>
              <a:rPr lang="fr-FR" dirty="0"/>
              <a:t>, par des </a:t>
            </a:r>
            <a:r>
              <a:rPr lang="fr-FR" dirty="0" smtClean="0"/>
              <a:t>utilisateurs </a:t>
            </a:r>
            <a:r>
              <a:rPr lang="fr-FR" dirty="0"/>
              <a:t>différents. Ainsi, la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notion </a:t>
            </a:r>
            <a:r>
              <a:rPr lang="fr-FR" dirty="0"/>
              <a:t>de base de données </a:t>
            </a:r>
            <a:r>
              <a:rPr lang="fr-FR" dirty="0" smtClean="0"/>
              <a:t>permet de mettre </a:t>
            </a:r>
            <a:r>
              <a:rPr lang="fr-FR" dirty="0"/>
              <a:t>en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commun </a:t>
            </a:r>
            <a:r>
              <a:rPr lang="fr-FR" dirty="0"/>
              <a:t>ces informations. </a:t>
            </a:r>
            <a:r>
              <a:rPr lang="fr-FR" dirty="0" smtClean="0"/>
              <a:t>L’ordinateur qui </a:t>
            </a:r>
            <a:r>
              <a:rPr lang="fr-FR" dirty="0"/>
              <a:t>gère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cette </a:t>
            </a:r>
            <a:r>
              <a:rPr lang="fr-FR" dirty="0"/>
              <a:t>base de données est dit </a:t>
            </a:r>
            <a:r>
              <a:rPr lang="fr-FR" dirty="0">
                <a:solidFill>
                  <a:srgbClr val="FF0000"/>
                </a:solidFill>
              </a:rPr>
              <a:t>serveur de </a:t>
            </a:r>
            <a:r>
              <a:rPr lang="fr-FR" dirty="0" smtClean="0">
                <a:solidFill>
                  <a:srgbClr val="FF0000"/>
                </a:solidFill>
              </a:rPr>
              <a:t>données</a:t>
            </a:r>
            <a:r>
              <a:rPr lang="fr-FR" dirty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1" indent="-342900" algn="l" rtl="0">
              <a:spcBef>
                <a:spcPct val="0"/>
              </a:spcBef>
              <a:buClr>
                <a:schemeClr val="accent1"/>
              </a:buClr>
              <a:buFont typeface="+mj-lt"/>
              <a:buAutoNum type="arabicPeriod" startAt="2"/>
            </a:pPr>
            <a:r>
              <a:rPr lang="fr-FR" sz="2800" b="1" u="sng" dirty="0">
                <a:solidFill>
                  <a:schemeClr val="accent6">
                    <a:lumMod val="75000"/>
                  </a:schemeClr>
                </a:solidFill>
                <a:latin typeface="Ravie" pitchFamily="82" charset="0"/>
              </a:rPr>
              <a:t>Intérêts de l’utilisation des bases de données </a:t>
            </a:r>
            <a:r>
              <a:rPr lang="fr-FR" sz="2800" dirty="0">
                <a:solidFill>
                  <a:schemeClr val="accent6">
                    <a:lumMod val="75000"/>
                  </a:schemeClr>
                </a:solidFill>
                <a:latin typeface="Ravie" pitchFamily="82" charset="0"/>
              </a:rPr>
              <a:t>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chemeClr val="bg2">
                  <a:lumMod val="25000"/>
                </a:schemeClr>
              </a:buClr>
              <a:buFont typeface="Wingdings 2" pitchFamily="18" charset="2"/>
              <a:buChar char="R"/>
            </a:pPr>
            <a:r>
              <a:rPr lang="fr-FR" b="1" u="sng" dirty="0">
                <a:solidFill>
                  <a:srgbClr val="FFFF00"/>
                </a:solidFill>
                <a:latin typeface="Matura MT Script Capitals" pitchFamily="66" charset="0"/>
              </a:rPr>
              <a:t>Centralisation des données</a:t>
            </a:r>
            <a:r>
              <a:rPr lang="fr-FR" dirty="0">
                <a:solidFill>
                  <a:srgbClr val="FFFF00"/>
                </a:solidFill>
                <a:latin typeface="Matura MT Script Capitals" pitchFamily="66" charset="0"/>
              </a:rPr>
              <a:t> : </a:t>
            </a:r>
            <a:endParaRPr lang="fr-FR" dirty="0" smtClean="0">
              <a:solidFill>
                <a:srgbClr val="FFFF00"/>
              </a:solidFill>
              <a:latin typeface="Matura MT Script Capitals" pitchFamily="66" charset="0"/>
            </a:endParaRPr>
          </a:p>
          <a:p>
            <a:pPr lvl="0">
              <a:buClr>
                <a:schemeClr val="bg2">
                  <a:lumMod val="25000"/>
                </a:schemeClr>
              </a:buClr>
              <a:buNone/>
            </a:pPr>
            <a:r>
              <a:rPr lang="fr-FR" dirty="0" smtClean="0"/>
              <a:t>Les </a:t>
            </a:r>
            <a:r>
              <a:rPr lang="fr-FR" dirty="0"/>
              <a:t>données sont stockées dans une mémoire </a:t>
            </a:r>
            <a:endParaRPr lang="fr-FR" dirty="0" smtClean="0"/>
          </a:p>
          <a:p>
            <a:pPr lvl="0">
              <a:buClr>
                <a:schemeClr val="bg2">
                  <a:lumMod val="25000"/>
                </a:schemeClr>
              </a:buClr>
              <a:buNone/>
            </a:pPr>
            <a:r>
              <a:rPr lang="fr-FR" dirty="0" smtClean="0"/>
              <a:t>centrale </a:t>
            </a:r>
            <a:r>
              <a:rPr lang="fr-FR" dirty="0"/>
              <a:t>pour éviter les redondances.</a:t>
            </a:r>
          </a:p>
          <a:p>
            <a:pPr lvl="0">
              <a:buClr>
                <a:schemeClr val="bg2">
                  <a:lumMod val="25000"/>
                </a:schemeClr>
              </a:buClr>
              <a:buFont typeface="Wingdings 2" pitchFamily="18" charset="2"/>
              <a:buChar char="R"/>
            </a:pPr>
            <a:r>
              <a:rPr lang="fr-FR" b="1" u="sng" dirty="0">
                <a:solidFill>
                  <a:srgbClr val="FFFF00"/>
                </a:solidFill>
                <a:latin typeface="Matura MT Script Capitals" pitchFamily="66" charset="0"/>
              </a:rPr>
              <a:t>Indépendance entre données et programmes</a:t>
            </a:r>
            <a:r>
              <a:rPr lang="fr-FR" dirty="0">
                <a:solidFill>
                  <a:srgbClr val="FFFF00"/>
                </a:solidFill>
                <a:latin typeface="Matura MT Script Capitals" pitchFamily="66" charset="0"/>
              </a:rPr>
              <a:t> : </a:t>
            </a:r>
            <a:endParaRPr lang="fr-FR" dirty="0" smtClean="0">
              <a:solidFill>
                <a:srgbClr val="FFFF00"/>
              </a:solidFill>
              <a:latin typeface="Matura MT Script Capitals" pitchFamily="66" charset="0"/>
            </a:endParaRPr>
          </a:p>
          <a:p>
            <a:pPr lvl="0">
              <a:buClr>
                <a:schemeClr val="bg2">
                  <a:lumMod val="25000"/>
                </a:schemeClr>
              </a:buClr>
              <a:buNone/>
            </a:pPr>
            <a:r>
              <a:rPr lang="fr-FR" dirty="0" smtClean="0"/>
              <a:t>Les </a:t>
            </a:r>
            <a:r>
              <a:rPr lang="fr-FR" dirty="0"/>
              <a:t>données sont décrites indépendamment des </a:t>
            </a:r>
            <a:endParaRPr lang="fr-FR" dirty="0" smtClean="0"/>
          </a:p>
          <a:p>
            <a:pPr lvl="0">
              <a:buClr>
                <a:schemeClr val="bg2">
                  <a:lumMod val="25000"/>
                </a:schemeClr>
              </a:buClr>
              <a:buNone/>
            </a:pPr>
            <a:r>
              <a:rPr lang="fr-FR" dirty="0" smtClean="0"/>
              <a:t>programmes </a:t>
            </a:r>
            <a:r>
              <a:rPr lang="fr-FR" dirty="0"/>
              <a:t>qui les gèrent.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lvl="0">
              <a:buClr>
                <a:schemeClr val="bg2">
                  <a:lumMod val="25000"/>
                </a:schemeClr>
              </a:buClr>
              <a:buFont typeface="Wingdings 2" pitchFamily="18" charset="2"/>
              <a:buChar char="R"/>
            </a:pPr>
            <a:r>
              <a:rPr lang="fr-FR" b="1" u="sng" dirty="0">
                <a:solidFill>
                  <a:srgbClr val="FFFF00"/>
                </a:solidFill>
                <a:latin typeface="Matura MT Script Capitals" pitchFamily="66" charset="0"/>
              </a:rPr>
              <a:t>Intégration des liaisons entre les données</a:t>
            </a:r>
            <a:r>
              <a:rPr lang="fr-FR" dirty="0">
                <a:solidFill>
                  <a:srgbClr val="FFFF00"/>
                </a:solidFill>
                <a:latin typeface="Matura MT Script Capitals" pitchFamily="66" charset="0"/>
              </a:rPr>
              <a:t> </a:t>
            </a:r>
            <a:r>
              <a:rPr lang="fr-FR" dirty="0" smtClean="0">
                <a:solidFill>
                  <a:srgbClr val="FFFF00"/>
                </a:solidFill>
                <a:latin typeface="Matura MT Script Capitals" pitchFamily="66" charset="0"/>
              </a:rPr>
              <a:t>:</a:t>
            </a:r>
          </a:p>
          <a:p>
            <a:pPr lvl="0">
              <a:buClr>
                <a:schemeClr val="bg2">
                  <a:lumMod val="25000"/>
                </a:schemeClr>
              </a:buClr>
              <a:buNone/>
            </a:pPr>
            <a:r>
              <a:rPr lang="fr-FR" dirty="0" smtClean="0"/>
              <a:t>Les </a:t>
            </a:r>
            <a:r>
              <a:rPr lang="fr-FR" dirty="0"/>
              <a:t>programmes ne gèrent plus les liens entre </a:t>
            </a:r>
          </a:p>
          <a:p>
            <a:pPr lvl="0">
              <a:buClr>
                <a:schemeClr val="bg2">
                  <a:lumMod val="25000"/>
                </a:schemeClr>
              </a:buClr>
              <a:buNone/>
            </a:pPr>
            <a:r>
              <a:rPr lang="fr-FR" dirty="0" smtClean="0"/>
              <a:t>les </a:t>
            </a:r>
            <a:r>
              <a:rPr lang="fr-FR" dirty="0"/>
              <a:t>données. C’est plutôt le rôle de la base de </a:t>
            </a:r>
          </a:p>
          <a:p>
            <a:pPr lvl="0">
              <a:buClr>
                <a:schemeClr val="bg2">
                  <a:lumMod val="25000"/>
                </a:schemeClr>
              </a:buClr>
              <a:buNone/>
            </a:pPr>
            <a:r>
              <a:rPr lang="fr-FR" dirty="0" smtClean="0"/>
              <a:t>données.</a:t>
            </a:r>
          </a:p>
          <a:p>
            <a:pPr lvl="0">
              <a:buClr>
                <a:schemeClr val="bg2">
                  <a:lumMod val="25000"/>
                </a:schemeClr>
              </a:buClr>
              <a:buFont typeface="Wingdings 2" pitchFamily="18" charset="2"/>
              <a:buChar char="R"/>
            </a:pPr>
            <a:r>
              <a:rPr lang="fr-FR" b="1" u="sng" dirty="0" smtClean="0">
                <a:solidFill>
                  <a:srgbClr val="FFFF00"/>
                </a:solidFill>
                <a:latin typeface="Matura MT Script Capitals" pitchFamily="66" charset="0"/>
              </a:rPr>
              <a:t>Intégrité </a:t>
            </a:r>
            <a:r>
              <a:rPr lang="fr-FR" b="1" u="sng" dirty="0">
                <a:solidFill>
                  <a:srgbClr val="FFFF00"/>
                </a:solidFill>
                <a:latin typeface="Matura MT Script Capitals" pitchFamily="66" charset="0"/>
              </a:rPr>
              <a:t>de données</a:t>
            </a:r>
            <a:r>
              <a:rPr lang="fr-FR" dirty="0">
                <a:solidFill>
                  <a:srgbClr val="FFFF00"/>
                </a:solidFill>
                <a:latin typeface="Matura MT Script Capitals" pitchFamily="66" charset="0"/>
              </a:rPr>
              <a:t> : </a:t>
            </a:r>
            <a:endParaRPr lang="fr-FR" dirty="0" smtClean="0">
              <a:solidFill>
                <a:srgbClr val="FFFF00"/>
              </a:solidFill>
              <a:latin typeface="Matura MT Script Capitals" pitchFamily="66" charset="0"/>
            </a:endParaRPr>
          </a:p>
          <a:p>
            <a:pPr lvl="0">
              <a:buClr>
                <a:schemeClr val="bg2">
                  <a:lumMod val="25000"/>
                </a:schemeClr>
              </a:buClr>
              <a:buNone/>
            </a:pPr>
            <a:r>
              <a:rPr lang="fr-FR" dirty="0" smtClean="0"/>
              <a:t>Les </a:t>
            </a:r>
            <a:r>
              <a:rPr lang="fr-FR" dirty="0"/>
              <a:t>données doivent représenter ce qui se </a:t>
            </a:r>
          </a:p>
          <a:p>
            <a:pPr lvl="0">
              <a:buClr>
                <a:schemeClr val="bg2">
                  <a:lumMod val="25000"/>
                </a:schemeClr>
              </a:buClr>
              <a:buNone/>
            </a:pPr>
            <a:r>
              <a:rPr lang="fr-FR" dirty="0" smtClean="0"/>
              <a:t>produit </a:t>
            </a:r>
            <a:r>
              <a:rPr lang="fr-FR" dirty="0"/>
              <a:t>dans la </a:t>
            </a:r>
            <a:r>
              <a:rPr lang="fr-FR" dirty="0" smtClean="0"/>
              <a:t>réalité.</a:t>
            </a:r>
          </a:p>
          <a:p>
            <a:pPr lvl="0">
              <a:buClr>
                <a:schemeClr val="bg2">
                  <a:lumMod val="25000"/>
                </a:schemeClr>
              </a:buClr>
              <a:buFont typeface="Wingdings 2" pitchFamily="18" charset="2"/>
              <a:buChar char="R"/>
            </a:pPr>
            <a:r>
              <a:rPr lang="fr-FR" b="1" u="sng" dirty="0" smtClean="0">
                <a:solidFill>
                  <a:srgbClr val="FFFF00"/>
                </a:solidFill>
                <a:latin typeface="Matura MT Script Capitals" pitchFamily="66" charset="0"/>
              </a:rPr>
              <a:t>Partage </a:t>
            </a:r>
            <a:r>
              <a:rPr lang="fr-FR" b="1" u="sng" dirty="0">
                <a:solidFill>
                  <a:srgbClr val="FFFF00"/>
                </a:solidFill>
                <a:latin typeface="Matura MT Script Capitals" pitchFamily="66" charset="0"/>
              </a:rPr>
              <a:t>de données (accès concurrent)</a:t>
            </a:r>
            <a:r>
              <a:rPr lang="fr-FR" dirty="0">
                <a:solidFill>
                  <a:srgbClr val="FFFF00"/>
                </a:solidFill>
                <a:latin typeface="Matura MT Script Capitals" pitchFamily="66" charset="0"/>
              </a:rPr>
              <a:t> : </a:t>
            </a:r>
            <a:endParaRPr lang="fr-FR" dirty="0" smtClean="0">
              <a:solidFill>
                <a:srgbClr val="FFFF00"/>
              </a:solidFill>
              <a:latin typeface="Matura MT Script Capitals" pitchFamily="66" charset="0"/>
            </a:endParaRPr>
          </a:p>
          <a:p>
            <a:pPr lvl="0">
              <a:buClr>
                <a:schemeClr val="bg2">
                  <a:lumMod val="25000"/>
                </a:schemeClr>
              </a:buClr>
              <a:buNone/>
            </a:pPr>
            <a:r>
              <a:rPr lang="fr-FR" dirty="0" smtClean="0"/>
              <a:t>La </a:t>
            </a:r>
            <a:r>
              <a:rPr lang="fr-FR" dirty="0"/>
              <a:t>base de données offre à plusieurs utilisateurs </a:t>
            </a:r>
          </a:p>
          <a:p>
            <a:pPr lvl="0">
              <a:buClr>
                <a:schemeClr val="bg2">
                  <a:lumMod val="25000"/>
                </a:schemeClr>
              </a:buClr>
              <a:buNone/>
            </a:pPr>
            <a:r>
              <a:rPr lang="fr-FR" dirty="0" smtClean="0"/>
              <a:t>d’accéder </a:t>
            </a:r>
            <a:r>
              <a:rPr lang="fr-FR" dirty="0"/>
              <a:t>en même temps aux mêmes données.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lvl="1" indent="-514350" algn="l" rtl="0">
              <a:spcBef>
                <a:spcPct val="0"/>
              </a:spcBef>
              <a:buClr>
                <a:schemeClr val="accent1"/>
              </a:buClr>
              <a:buFont typeface="+mj-lt"/>
              <a:buAutoNum type="arabicPeriod" startAt="3"/>
            </a:pPr>
            <a:r>
              <a:rPr lang="fr-FR" sz="2800" b="1" u="sng" dirty="0">
                <a:solidFill>
                  <a:schemeClr val="accent6">
                    <a:lumMod val="75000"/>
                  </a:schemeClr>
                </a:solidFill>
                <a:latin typeface="Ravie" pitchFamily="82" charset="0"/>
              </a:rPr>
              <a:t>Les modèles des bases de données </a:t>
            </a:r>
            <a:r>
              <a:rPr lang="fr-FR" sz="2800" dirty="0">
                <a:solidFill>
                  <a:schemeClr val="accent6">
                    <a:lumMod val="75000"/>
                  </a:schemeClr>
                </a:solidFill>
                <a:latin typeface="Ravie" pitchFamily="82" charset="0"/>
              </a:rPr>
              <a:t>:</a:t>
            </a:r>
            <a:br>
              <a:rPr lang="fr-FR" sz="2800" dirty="0">
                <a:solidFill>
                  <a:schemeClr val="accent6">
                    <a:lumMod val="75000"/>
                  </a:schemeClr>
                </a:solidFill>
                <a:latin typeface="Ravie" pitchFamily="82" charset="0"/>
              </a:rPr>
            </a:br>
            <a:endParaRPr lang="fr-FR" sz="2800" dirty="0">
              <a:solidFill>
                <a:schemeClr val="accent6">
                  <a:lumMod val="75000"/>
                </a:schemeClr>
              </a:solidFill>
              <a:latin typeface="Ravie" pitchFamily="8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6" indent="-457200">
              <a:buClr>
                <a:schemeClr val="accent3">
                  <a:lumMod val="50000"/>
                </a:schemeClr>
              </a:buClr>
              <a:buFont typeface="+mj-lt"/>
              <a:buAutoNum type="alphaLcPeriod"/>
            </a:pPr>
            <a:r>
              <a:rPr lang="fr-FR" b="1" u="sng" dirty="0">
                <a:solidFill>
                  <a:srgbClr val="CC3399"/>
                </a:solidFill>
                <a:latin typeface="Jokerman" pitchFamily="82" charset="0"/>
              </a:rPr>
              <a:t>Le modèle Hiérarchique</a:t>
            </a:r>
            <a:r>
              <a:rPr lang="fr-FR" dirty="0">
                <a:solidFill>
                  <a:srgbClr val="CC3399"/>
                </a:solidFill>
                <a:latin typeface="Jokerman" pitchFamily="82" charset="0"/>
              </a:rPr>
              <a:t> :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1026" name="Picture 2" descr="hierar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276872"/>
            <a:ext cx="381642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341882" indent="-857250" fontAlgn="auto">
              <a:spcAft>
                <a:spcPts val="0"/>
              </a:spcAft>
              <a:buClr>
                <a:schemeClr val="accent4">
                  <a:lumMod val="20000"/>
                  <a:lumOff val="80000"/>
                </a:schemeClr>
              </a:buClr>
              <a:buFont typeface="+mj-lt"/>
              <a:buAutoNum type="romanUcPeriod"/>
              <a:defRPr/>
            </a:pPr>
            <a:r>
              <a:rPr lang="fr-FR" sz="3600" b="1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Snap ITC" pitchFamily="82" charset="0"/>
              </a:rPr>
              <a:t>Introduction à la gestion des données</a:t>
            </a:r>
            <a:r>
              <a:rPr lang="fr-FR" sz="36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Snap ITC" pitchFamily="82" charset="0"/>
              </a:rPr>
              <a:t> :</a:t>
            </a:r>
            <a:r>
              <a:rPr lang="fr-FR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Snap ITC" pitchFamily="82" charset="0"/>
              </a:rPr>
              <a:t/>
            </a:r>
            <a:br>
              <a:rPr lang="fr-FR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Snap ITC" pitchFamily="82" charset="0"/>
              </a:rPr>
            </a:br>
            <a:endParaRPr lang="fr-FR" dirty="0">
              <a:solidFill>
                <a:schemeClr val="accent1">
                  <a:tint val="83000"/>
                  <a:satMod val="150000"/>
                </a:schemeClr>
              </a:solidFill>
              <a:latin typeface="Snap ITC" pitchFamily="8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8358" lvl="1" indent="-514350" fontAlgn="auto">
              <a:spcAft>
                <a:spcPts val="0"/>
              </a:spcAft>
              <a:buSzPct val="80000"/>
              <a:buFont typeface="+mj-lt"/>
              <a:buAutoNum type="arabicPeriod"/>
              <a:defRPr/>
            </a:pPr>
            <a:r>
              <a:rPr lang="fr-FR" sz="2800" b="1" u="sng" dirty="0" smtClean="0">
                <a:solidFill>
                  <a:schemeClr val="accent6">
                    <a:lumMod val="75000"/>
                  </a:schemeClr>
                </a:solidFill>
                <a:latin typeface="Ravie" pitchFamily="82" charset="0"/>
              </a:rPr>
              <a:t>Notion de données et d’information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Ravie" pitchFamily="82" charset="0"/>
              </a:rPr>
              <a:t> :</a:t>
            </a:r>
          </a:p>
          <a:p>
            <a:pPr marL="578358" lvl="1" indent="-514350" fontAlgn="auto">
              <a:spcAft>
                <a:spcPts val="0"/>
              </a:spcAft>
              <a:buSzPct val="80000"/>
              <a:buFont typeface="Verdana"/>
              <a:buNone/>
              <a:defRPr/>
            </a:pPr>
            <a:r>
              <a:rPr lang="fr-FR" sz="2800" b="1" u="sng" dirty="0" smtClean="0">
                <a:solidFill>
                  <a:srgbClr val="00B050"/>
                </a:solidFill>
                <a:latin typeface="Ravie" pitchFamily="82" charset="0"/>
              </a:rPr>
              <a:t>Activié1</a:t>
            </a:r>
            <a:r>
              <a:rPr lang="fr-FR" sz="2800" b="1" dirty="0" smtClean="0">
                <a:solidFill>
                  <a:srgbClr val="00B050"/>
                </a:solidFill>
                <a:latin typeface="Ravie" pitchFamily="82" charset="0"/>
              </a:rPr>
              <a:t> :</a:t>
            </a:r>
          </a:p>
          <a:p>
            <a:pPr marL="578358" lvl="1" indent="-514350" fontAlgn="auto">
              <a:spcAft>
                <a:spcPts val="0"/>
              </a:spcAft>
              <a:buSzPct val="80000"/>
              <a:buFont typeface="Wingdings" pitchFamily="2" charset="2"/>
              <a:buChar char="v"/>
              <a:defRPr/>
            </a:pPr>
            <a:r>
              <a:rPr lang="fr-FR" sz="2800" dirty="0" smtClean="0"/>
              <a:t>Une société veut ranger toutes les </a:t>
            </a:r>
          </a:p>
          <a:p>
            <a:pPr marL="578358" lvl="1" indent="-514350" fontAlgn="auto">
              <a:spcAft>
                <a:spcPts val="0"/>
              </a:spcAft>
              <a:buSzPct val="80000"/>
              <a:buNone/>
              <a:defRPr/>
            </a:pPr>
            <a:r>
              <a:rPr lang="fr-FR" sz="2800" dirty="0" smtClean="0"/>
              <a:t>informations qui la concernent. Quels sont les </a:t>
            </a:r>
          </a:p>
          <a:p>
            <a:pPr marL="578358" lvl="1" indent="-514350" fontAlgn="auto">
              <a:spcAft>
                <a:spcPts val="0"/>
              </a:spcAft>
              <a:buSzPct val="80000"/>
              <a:buNone/>
              <a:defRPr/>
            </a:pPr>
            <a:r>
              <a:rPr lang="fr-FR" sz="2800" dirty="0" smtClean="0"/>
              <a:t>moyens que cette société peut adapter ?</a:t>
            </a:r>
          </a:p>
          <a:p>
            <a:pPr marL="578358" lvl="1" indent="-514350" fontAlgn="auto">
              <a:spcAft>
                <a:spcPts val="0"/>
              </a:spcAft>
              <a:buSzPct val="80000"/>
              <a:buFont typeface="Verdana"/>
              <a:buNone/>
              <a:defRPr/>
            </a:pPr>
            <a:endParaRPr lang="fr-FR" sz="2800" dirty="0" smtClean="0">
              <a:solidFill>
                <a:srgbClr val="00B050"/>
              </a:solidFill>
              <a:latin typeface="Ravie" pitchFamily="82" charset="0"/>
            </a:endParaRPr>
          </a:p>
          <a:p>
            <a:pPr marL="578358" lvl="1" indent="-514350" fontAlgn="auto">
              <a:spcAft>
                <a:spcPts val="0"/>
              </a:spcAft>
              <a:buSzPct val="80000"/>
              <a:buFont typeface="Verdana"/>
              <a:buNone/>
              <a:defRPr/>
            </a:pPr>
            <a:endParaRPr lang="fr-FR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lvl="6" indent="-742950" algn="l" rtl="0">
              <a:spcBef>
                <a:spcPct val="0"/>
              </a:spcBef>
              <a:buClr>
                <a:schemeClr val="accent3">
                  <a:lumMod val="50000"/>
                </a:schemeClr>
              </a:buClr>
              <a:buFont typeface="+mj-lt"/>
              <a:buAutoNum type="alphaLcPeriod" startAt="2"/>
            </a:pPr>
            <a:r>
              <a:rPr lang="fr-FR" sz="3600" b="1" u="sng" dirty="0">
                <a:solidFill>
                  <a:srgbClr val="CC3399"/>
                </a:solidFill>
                <a:latin typeface="Jokerman" pitchFamily="82" charset="0"/>
              </a:rPr>
              <a:t>Le modèle Réseau </a:t>
            </a:r>
            <a:r>
              <a:rPr lang="fr-FR" sz="3600" dirty="0">
                <a:solidFill>
                  <a:srgbClr val="CC3399"/>
                </a:solidFill>
                <a:latin typeface="Jokerman" pitchFamily="82" charset="0"/>
              </a:rPr>
              <a:t>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  <p:pic>
        <p:nvPicPr>
          <p:cNvPr id="2050" name="Picture 2" descr="resea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988840"/>
            <a:ext cx="5184576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lvl="6" indent="-742950" algn="l" rtl="0">
              <a:spcBef>
                <a:spcPct val="0"/>
              </a:spcBef>
              <a:buClr>
                <a:schemeClr val="accent3">
                  <a:lumMod val="50000"/>
                </a:schemeClr>
              </a:buClr>
              <a:buFont typeface="+mj-lt"/>
              <a:buAutoNum type="alphaLcPeriod" startAt="3"/>
            </a:pPr>
            <a:r>
              <a:rPr lang="fr-FR" sz="3600" b="1" u="sng" dirty="0">
                <a:solidFill>
                  <a:srgbClr val="CC3399"/>
                </a:solidFill>
                <a:latin typeface="Jokerman" pitchFamily="82" charset="0"/>
              </a:rPr>
              <a:t>Le modèle Relationnel </a:t>
            </a:r>
            <a:r>
              <a:rPr lang="fr-FR" sz="3600" dirty="0">
                <a:solidFill>
                  <a:srgbClr val="CC3399"/>
                </a:solidFill>
                <a:latin typeface="Jokerman" pitchFamily="82" charset="0"/>
              </a:rPr>
              <a:t>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 descr="SGBDR - Système de gestion de bases de données relationnel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060848"/>
            <a:ext cx="4680520" cy="25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1214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r-FR" dirty="0" smtClean="0"/>
              <a:t>Un médecin désir informatiser la gestion </a:t>
            </a:r>
          </a:p>
          <a:p>
            <a:pPr>
              <a:buNone/>
            </a:pPr>
            <a:r>
              <a:rPr lang="fr-FR" dirty="0" smtClean="0"/>
              <a:t>de ses consultations. Suite à une interview</a:t>
            </a:r>
          </a:p>
          <a:p>
            <a:pPr>
              <a:buNone/>
            </a:pPr>
            <a:r>
              <a:rPr lang="fr-FR" dirty="0" smtClean="0"/>
              <a:t>avec lui, on dégage les opérations</a:t>
            </a:r>
          </a:p>
          <a:p>
            <a:pPr>
              <a:buNone/>
            </a:pPr>
            <a:r>
              <a:rPr lang="fr-FR" dirty="0" smtClean="0"/>
              <a:t>suivantes :</a:t>
            </a:r>
          </a:p>
          <a:p>
            <a:pPr>
              <a:buFont typeface="Wingdings 2" pitchFamily="18" charset="2"/>
              <a:buChar char=""/>
            </a:pPr>
            <a:r>
              <a:rPr lang="fr-FR" dirty="0" smtClean="0"/>
              <a:t>La création d’une nouvelle fiche patient</a:t>
            </a:r>
          </a:p>
          <a:p>
            <a:pPr>
              <a:buFont typeface="Wingdings 2" pitchFamily="18" charset="2"/>
              <a:buChar char=""/>
            </a:pPr>
            <a:r>
              <a:rPr lang="fr-FR" dirty="0" smtClean="0"/>
              <a:t>L’édition d’une ordonnance</a:t>
            </a:r>
          </a:p>
          <a:p>
            <a:pPr>
              <a:buFont typeface="Wingdings 2" pitchFamily="18" charset="2"/>
              <a:buChar char=""/>
            </a:pPr>
            <a:r>
              <a:rPr lang="fr-FR" dirty="0" smtClean="0"/>
              <a:t>La prise des rendez-vous…</a:t>
            </a:r>
          </a:p>
          <a:p>
            <a:pPr>
              <a:buFont typeface="Wingdings 2" pitchFamily="18" charset="2"/>
              <a:buChar char=""/>
            </a:pPr>
            <a:r>
              <a:rPr lang="fr-FR" dirty="0" smtClean="0"/>
              <a:t>En lui demandant la description de la fiche patient il nous communique les données suivantes :</a:t>
            </a:r>
          </a:p>
          <a:p>
            <a:pPr>
              <a:buFont typeface="Wingdings 2" pitchFamily="18" charset="2"/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771800" y="1556792"/>
          <a:ext cx="3816424" cy="237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1440160"/>
              </a:tblGrid>
              <a:tr h="450473">
                <a:tc gridSpan="2"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Fiche Patient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925791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Référence patient </a:t>
                      </a:r>
                    </a:p>
                    <a:p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Nom</a:t>
                      </a:r>
                    </a:p>
                    <a:p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Prénom</a:t>
                      </a:r>
                    </a:p>
                    <a:p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Date de naissance</a:t>
                      </a:r>
                    </a:p>
                    <a:p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Téléphone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à coins arrondis 4"/>
          <p:cNvSpPr/>
          <p:nvPr/>
        </p:nvSpPr>
        <p:spPr>
          <a:xfrm>
            <a:off x="5292080" y="2204864"/>
            <a:ext cx="1224136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6" name="AutoShape 2"/>
          <p:cNvSpPr>
            <a:spLocks/>
          </p:cNvSpPr>
          <p:nvPr/>
        </p:nvSpPr>
        <p:spPr bwMode="auto">
          <a:xfrm>
            <a:off x="2483768" y="2420888"/>
            <a:ext cx="288032" cy="1152128"/>
          </a:xfrm>
          <a:prstGeom prst="leftBrace">
            <a:avLst>
              <a:gd name="adj1" fmla="val 3176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539552" y="2492896"/>
            <a:ext cx="2170708" cy="9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Attributs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ou 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Arial" pitchFamily="34" charset="0"/>
                <a:cs typeface="Arial" pitchFamily="34" charset="0"/>
              </a:rPr>
              <a:t>propriétés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2339752" y="1772816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971600" y="1484784"/>
            <a:ext cx="1583655" cy="466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Entité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 flipH="1" flipV="1">
            <a:off x="6516216" y="2996952"/>
            <a:ext cx="64807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7092280" y="2420888"/>
            <a:ext cx="2647008" cy="1241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Valeurs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appartenant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à un domaine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0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0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0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26" grpId="0" animBg="1"/>
      <p:bldP spid="1028" grpId="0" animBg="1"/>
      <p:bldP spid="10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11"/>
          </a:xfrm>
        </p:spPr>
        <p:txBody>
          <a:bodyPr/>
          <a:lstStyle/>
          <a:p>
            <a:pPr>
              <a:buNone/>
            </a:pPr>
            <a:r>
              <a:rPr lang="fr-FR" sz="4400" u="sng" dirty="0" smtClean="0">
                <a:solidFill>
                  <a:srgbClr val="00B050"/>
                </a:solidFill>
                <a:latin typeface="Jokerman" pitchFamily="82" charset="0"/>
              </a:rPr>
              <a:t>Question</a:t>
            </a:r>
            <a:r>
              <a:rPr lang="fr-FR" dirty="0" smtClean="0">
                <a:solidFill>
                  <a:srgbClr val="00B050"/>
                </a:solidFill>
                <a:latin typeface="Jokerman" pitchFamily="82" charset="0"/>
              </a:rPr>
              <a:t>:</a:t>
            </a:r>
          </a:p>
          <a:p>
            <a:pPr>
              <a:buNone/>
            </a:pPr>
            <a:endParaRPr lang="fr-FR" dirty="0" smtClean="0"/>
          </a:p>
          <a:p>
            <a:pPr>
              <a:buFont typeface="Wingdings" pitchFamily="2" charset="2"/>
              <a:buChar char="v"/>
            </a:pPr>
            <a:r>
              <a:rPr lang="fr-FR" dirty="0" smtClean="0"/>
              <a:t>Identifier quelques données utilisées </a:t>
            </a:r>
          </a:p>
          <a:p>
            <a:pPr>
              <a:buNone/>
            </a:pPr>
            <a:r>
              <a:rPr lang="fr-FR" dirty="0" smtClean="0"/>
              <a:t>dans les domaines suivants:</a:t>
            </a:r>
          </a:p>
          <a:p>
            <a:pPr>
              <a:buFont typeface="Wingdings 2" pitchFamily="18" charset="2"/>
              <a:buChar char="ª"/>
            </a:pPr>
            <a:r>
              <a:rPr lang="fr-FR" dirty="0" smtClean="0"/>
              <a:t>Elève</a:t>
            </a:r>
          </a:p>
          <a:p>
            <a:pPr>
              <a:buFont typeface="Wingdings 2" pitchFamily="18" charset="2"/>
              <a:buChar char="ª"/>
            </a:pPr>
            <a:r>
              <a:rPr lang="fr-FR" dirty="0" smtClean="0"/>
              <a:t>Voiture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4127"/>
          </a:xfrm>
        </p:spPr>
        <p:txBody>
          <a:bodyPr>
            <a:normAutofit lnSpcReduction="10000"/>
          </a:bodyPr>
          <a:lstStyle/>
          <a:p>
            <a:pPr marL="579437" indent="-514350">
              <a:buClr>
                <a:srgbClr val="4ACFEE"/>
              </a:buClr>
              <a:buFont typeface="+mj-lt"/>
              <a:buAutoNum type="alphaLcPeriod"/>
            </a:pPr>
            <a:endParaRPr lang="fr-FR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79437" indent="-514350">
              <a:buClr>
                <a:srgbClr val="4ACFEE"/>
              </a:buClr>
              <a:buFont typeface="+mj-lt"/>
              <a:buAutoNum type="alphaLcPeriod"/>
            </a:pPr>
            <a:endParaRPr lang="fr-FR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79437" indent="-514350">
              <a:buClr>
                <a:srgbClr val="4ACFEE"/>
              </a:buClr>
              <a:buFont typeface="+mj-lt"/>
              <a:buAutoNum type="alphaLcPeriod"/>
            </a:pPr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  <a:latin typeface="Jokerman" pitchFamily="82" charset="0"/>
              </a:rPr>
              <a:t>Définition1</a:t>
            </a:r>
            <a:r>
              <a:rPr lang="fr-FR" dirty="0" smtClean="0">
                <a:latin typeface="Jokerman" pitchFamily="82" charset="0"/>
              </a:rPr>
              <a:t> 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Jokerman" pitchFamily="82" charset="0"/>
              </a:rPr>
              <a:t>: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Une donnée est une description élémentaire d’une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information.</a:t>
            </a:r>
          </a:p>
          <a:p>
            <a:pPr marL="579437" indent="-514350">
              <a:buClr>
                <a:srgbClr val="4ACFEE"/>
              </a:buClr>
              <a:buNone/>
            </a:pPr>
            <a:endParaRPr lang="fr-FR" dirty="0" smtClean="0">
              <a:solidFill>
                <a:schemeClr val="accent6">
                  <a:lumMod val="75000"/>
                </a:schemeClr>
              </a:solidFill>
              <a:latin typeface="Jokerman" pitchFamily="82" charset="0"/>
            </a:endParaRPr>
          </a:p>
          <a:p>
            <a:pPr marL="579437" indent="-514350">
              <a:buClr>
                <a:srgbClr val="4ACFEE"/>
              </a:buClr>
              <a:buFont typeface="+mj-lt"/>
              <a:buAutoNum type="alphaLcPeriod"/>
            </a:pPr>
            <a:r>
              <a:rPr lang="fr-FR" u="sng" dirty="0" smtClean="0">
                <a:solidFill>
                  <a:schemeClr val="accent6">
                    <a:lumMod val="75000"/>
                  </a:schemeClr>
                </a:solidFill>
                <a:latin typeface="Jokerman" pitchFamily="82" charset="0"/>
              </a:rPr>
              <a:t>Définition2</a:t>
            </a:r>
            <a:r>
              <a:rPr lang="fr-FR" dirty="0" smtClean="0">
                <a:latin typeface="Jokerman" pitchFamily="82" charset="0"/>
              </a:rPr>
              <a:t> 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Jokerman" pitchFamily="82" charset="0"/>
              </a:rPr>
              <a:t>: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Plusieurs données regroupées et se rapportant à un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même domaine donnent naissance à l’information.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rmAutofit fontScale="90000"/>
          </a:bodyPr>
          <a:lstStyle/>
          <a:p>
            <a:pPr marL="1227138" lvl="4" indent="-742950"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lphaLcPeriod" startAt="3"/>
            </a:pPr>
            <a:r>
              <a:rPr lang="fr-FR" sz="2800" b="1" u="sng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Jokerman" pitchFamily="82" charset="0"/>
              </a:rPr>
              <a:t>Eléments constituant une information</a:t>
            </a:r>
            <a:r>
              <a:rPr lang="fr-FR" sz="2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Jokerman" pitchFamily="82" charset="0"/>
              </a:rPr>
              <a:t> :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Jokerman" pitchFamily="82" charset="0"/>
              </a:rPr>
              <a:t/>
            </a:r>
            <a:b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Jokerman" pitchFamily="82" charset="0"/>
              </a:rPr>
            </a:br>
            <a:endParaRPr lang="fr-FR" sz="2800" dirty="0">
              <a:solidFill>
                <a:schemeClr val="accent6">
                  <a:lumMod val="75000"/>
                </a:schemeClr>
              </a:solidFill>
              <a:latin typeface="Jokerman" pitchFamily="8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6088"/>
          </a:xfrm>
        </p:spPr>
        <p:txBody>
          <a:bodyPr>
            <a:normAutofit fontScale="92500"/>
          </a:bodyPr>
          <a:lstStyle/>
          <a:p>
            <a:pPr>
              <a:buClr>
                <a:srgbClr val="FFC000"/>
              </a:buClr>
              <a:buFont typeface="Wingdings 2" pitchFamily="18" charset="2"/>
              <a:buChar char="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L’information se réfère à un objet du monde </a:t>
            </a:r>
          </a:p>
          <a:p>
            <a:pPr>
              <a:buClr>
                <a:srgbClr val="FFC000"/>
              </a:buCl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réel : c’est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l’entité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>
                <a:srgbClr val="FFC000"/>
              </a:buClr>
              <a:buFont typeface="Wingdings 2" pitchFamily="18" charset="2"/>
              <a:buChar char="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Une entité est décrite par un ensemble de</a:t>
            </a:r>
          </a:p>
          <a:p>
            <a:pPr>
              <a:buClr>
                <a:srgbClr val="FFC000"/>
              </a:buCl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données : c’est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attributs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propriétés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Clr>
                <a:srgbClr val="FFC000"/>
              </a:buClr>
              <a:buFont typeface="Wingdings 2" pitchFamily="18" charset="2"/>
              <a:buChar char="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 attribut prend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 valeurs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différentes ayant un </a:t>
            </a:r>
          </a:p>
          <a:p>
            <a:pPr>
              <a:buClr>
                <a:srgbClr val="FFC000"/>
              </a:buCl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type de données bien déterminé (texte, numérique, </a:t>
            </a:r>
          </a:p>
          <a:p>
            <a:pPr>
              <a:buClr>
                <a:srgbClr val="FFC000"/>
              </a:buCl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date….)</a:t>
            </a:r>
          </a:p>
          <a:p>
            <a:pPr>
              <a:buClr>
                <a:srgbClr val="FFC000"/>
              </a:buClr>
              <a:buFont typeface="Wingdings 2" pitchFamily="18" charset="2"/>
              <a:buChar char="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entités peuvent avoir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 liens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associations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Clr>
                <a:srgbClr val="FFC000"/>
              </a:buCl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entre elles.</a:t>
            </a:r>
          </a:p>
          <a:p>
            <a:pPr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u="sng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2400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Professeurs élèves </a:t>
            </a:r>
          </a:p>
          <a:p>
            <a:pPr>
              <a:buClr>
                <a:srgbClr val="FFC000"/>
              </a:buCl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227138" lvl="1" indent="-742950">
              <a:buClr>
                <a:schemeClr val="accent1"/>
              </a:buClr>
              <a:buFont typeface="+mj-lt"/>
              <a:buAutoNum type="arabicPeriod" startAt="2"/>
            </a:pPr>
            <a:r>
              <a:rPr lang="fr-FR" sz="4400" b="1" u="sng" dirty="0" smtClean="0">
                <a:solidFill>
                  <a:schemeClr val="accent6"/>
                </a:solidFill>
                <a:latin typeface="Ravie" pitchFamily="82" charset="0"/>
              </a:rPr>
              <a:t>La persistance</a:t>
            </a:r>
            <a:r>
              <a:rPr lang="fr-FR" sz="4400" dirty="0" smtClean="0">
                <a:solidFill>
                  <a:schemeClr val="accent6"/>
                </a:solidFill>
                <a:latin typeface="Ravie" pitchFamily="82" charset="0"/>
              </a:rPr>
              <a:t> :</a:t>
            </a:r>
            <a:br>
              <a:rPr lang="fr-FR" sz="4400" dirty="0" smtClean="0">
                <a:solidFill>
                  <a:schemeClr val="accent6"/>
                </a:solidFill>
                <a:latin typeface="Ravie" pitchFamily="82" charset="0"/>
              </a:rPr>
            </a:br>
            <a:endParaRPr lang="fr-FR" dirty="0">
              <a:solidFill>
                <a:schemeClr val="accent6"/>
              </a:solidFill>
              <a:latin typeface="Ravie" pitchFamily="8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8056"/>
          </a:xfrm>
        </p:spPr>
        <p:txBody>
          <a:bodyPr/>
          <a:lstStyle/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Une donnée doit être sauvegardée pour qu’on puisse la </a:t>
            </a: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retrouver à chaque fois quand c’est nécessaire. En </a:t>
            </a: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général, on pense toujours à la persistance des volumes </a:t>
            </a: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où on va stocker les données.</a:t>
            </a: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La persistance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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mémorisation + disponibilité (des </a:t>
            </a: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données)</a:t>
            </a: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Lorsqu’on mémorise les données, deux aspects sont</a:t>
            </a: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pris en considération :</a:t>
            </a:r>
          </a:p>
          <a:p>
            <a:pPr lvl="5">
              <a:buNone/>
            </a:pPr>
            <a:r>
              <a:rPr lang="fr-FR" sz="2800" dirty="0" smtClean="0"/>
              <a:t> 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19"/>
          </a:xfrm>
        </p:spPr>
        <p:txBody>
          <a:bodyPr/>
          <a:lstStyle/>
          <a:p>
            <a:pPr>
              <a:buClr>
                <a:srgbClr val="FFC000"/>
              </a:buClr>
              <a:buFont typeface="Wingdings 2" pitchFamily="18" charset="2"/>
              <a:buChar char="R"/>
            </a:pPr>
            <a:r>
              <a:rPr lang="fr-FR" sz="3200" dirty="0" smtClean="0"/>
              <a:t>Le type du support de mémorisation : le type de support est choisi selon la durée de mémorisation : disque dur (local, sur serveur), CD…….</a:t>
            </a:r>
          </a:p>
          <a:p>
            <a:pPr>
              <a:buClr>
                <a:srgbClr val="FFC000"/>
              </a:buClr>
              <a:buFont typeface="Wingdings 2" pitchFamily="18" charset="2"/>
              <a:buChar char="R"/>
            </a:pPr>
            <a:r>
              <a:rPr lang="fr-FR" sz="3200" dirty="0" smtClean="0"/>
              <a:t> Le format de mémorisation : c’est l’ensemble d’attributs qu’on va enregistrer pour une donnée.</a:t>
            </a:r>
          </a:p>
          <a:p>
            <a:pPr>
              <a:buNone/>
            </a:pPr>
            <a:endParaRPr lang="fr-FR" sz="3200" dirty="0" smtClean="0"/>
          </a:p>
          <a:p>
            <a:pPr>
              <a:buNone/>
            </a:pPr>
            <a:r>
              <a:rPr lang="fr-FR" sz="3200" dirty="0" smtClean="0"/>
              <a:t>La persistance des données peut être </a:t>
            </a:r>
          </a:p>
          <a:p>
            <a:pPr>
              <a:buNone/>
            </a:pPr>
            <a:r>
              <a:rPr lang="fr-FR" sz="3200" dirty="0" smtClean="0"/>
              <a:t>assurée grâce à plusieurs organisations :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234</TotalTime>
  <Words>307</Words>
  <Application>Microsoft Office PowerPoint</Application>
  <PresentationFormat>Affichage à l'écran (4:3)</PresentationFormat>
  <Paragraphs>175</Paragraphs>
  <Slides>21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Chapitre I</vt:lpstr>
      <vt:lpstr>Introduction à la gestion des données : </vt:lpstr>
      <vt:lpstr>Diapositive 3</vt:lpstr>
      <vt:lpstr>Diapositive 4</vt:lpstr>
      <vt:lpstr>Diapositive 5</vt:lpstr>
      <vt:lpstr>Diapositive 6</vt:lpstr>
      <vt:lpstr>Eléments constituant une information : </vt:lpstr>
      <vt:lpstr>La persistance : </vt:lpstr>
      <vt:lpstr>Diapositive 9</vt:lpstr>
      <vt:lpstr>Diapositive 10</vt:lpstr>
      <vt:lpstr>Diapositive 11</vt:lpstr>
      <vt:lpstr>Diapositive 12</vt:lpstr>
      <vt:lpstr>Diapositive 13</vt:lpstr>
      <vt:lpstr>Bases De Données:</vt:lpstr>
      <vt:lpstr>Questions : </vt:lpstr>
      <vt:lpstr>Définition d’une base de données : </vt:lpstr>
      <vt:lpstr>Intérêts de l’utilisation des bases de données : </vt:lpstr>
      <vt:lpstr>Diapositive 18</vt:lpstr>
      <vt:lpstr>Les modèles des bases de données : </vt:lpstr>
      <vt:lpstr>Le modèle Réseau : </vt:lpstr>
      <vt:lpstr>Le modèle Relationnel 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I</dc:title>
  <dc:creator>neirouz</dc:creator>
  <cp:lastModifiedBy>neirouz</cp:lastModifiedBy>
  <cp:revision>38</cp:revision>
  <dcterms:created xsi:type="dcterms:W3CDTF">2012-09-26T15:07:01Z</dcterms:created>
  <dcterms:modified xsi:type="dcterms:W3CDTF">2012-10-03T21:34:09Z</dcterms:modified>
</cp:coreProperties>
</file>